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E2EFD-A072-4C11-8EFD-7312D87F60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C4EF675-C5A7-4482-B0CB-E055FEE358E8}">
      <dgm:prSet phldrT="[Text]"/>
      <dgm:spPr/>
      <dgm:t>
        <a:bodyPr/>
        <a:lstStyle/>
        <a:p>
          <a:r>
            <a:rPr lang="en-US" dirty="0" smtClean="0"/>
            <a:t>A period of intellectual and artistic creativity begins in Italy around the 1300s</a:t>
          </a:r>
        </a:p>
        <a:p>
          <a:r>
            <a:rPr lang="en-US" dirty="0" smtClean="0"/>
            <a:t>Artists and writers revive techniques, styles, and subjects from classical Greece and Rome and celebrate human achievements (humanism)</a:t>
          </a:r>
          <a:endParaRPr lang="en-US" dirty="0"/>
        </a:p>
      </dgm:t>
    </dgm:pt>
    <dgm:pt modelId="{E9CD674B-7DB1-4771-BFA5-B9D76272DCC0}" type="parTrans" cxnId="{E5F788DD-2EFB-47E7-B280-758633B6F0DF}">
      <dgm:prSet/>
      <dgm:spPr/>
      <dgm:t>
        <a:bodyPr/>
        <a:lstStyle/>
        <a:p>
          <a:endParaRPr lang="en-US"/>
        </a:p>
      </dgm:t>
    </dgm:pt>
    <dgm:pt modelId="{3CCCCBA7-6BAE-40EC-B36A-3902811411AE}" type="sibTrans" cxnId="{E5F788DD-2EFB-47E7-B280-758633B6F0DF}">
      <dgm:prSet/>
      <dgm:spPr/>
      <dgm:t>
        <a:bodyPr/>
        <a:lstStyle/>
        <a:p>
          <a:endParaRPr lang="en-US"/>
        </a:p>
      </dgm:t>
    </dgm:pt>
    <dgm:pt modelId="{966E0405-451E-4578-8882-9309270D554D}">
      <dgm:prSet phldrT="[Text]"/>
      <dgm:spPr/>
      <dgm:t>
        <a:bodyPr/>
        <a:lstStyle/>
        <a:p>
          <a:r>
            <a:rPr lang="en-US" dirty="0" smtClean="0"/>
            <a:t>Renaissance ideas spread to Northern Europe, where German and Flemish artists create distinctive works of art</a:t>
          </a:r>
        </a:p>
        <a:p>
          <a:r>
            <a:rPr lang="en-US" dirty="0" smtClean="0"/>
            <a:t>Thousands of books and pamphlets created on printing presses spread political, social, and artistic ideas</a:t>
          </a:r>
          <a:endParaRPr lang="en-US" dirty="0"/>
        </a:p>
      </dgm:t>
    </dgm:pt>
    <dgm:pt modelId="{4AE33926-0EA4-4915-B463-2B1A2D9BE7A1}" type="parTrans" cxnId="{C607BBAB-30B6-4E9C-8FEF-92C92EFD7DF7}">
      <dgm:prSet/>
      <dgm:spPr/>
      <dgm:t>
        <a:bodyPr/>
        <a:lstStyle/>
        <a:p>
          <a:endParaRPr lang="en-US"/>
        </a:p>
      </dgm:t>
    </dgm:pt>
    <dgm:pt modelId="{09633BBC-3FC7-4D0B-A0C5-ABCBF31A6822}" type="sibTrans" cxnId="{C607BBAB-30B6-4E9C-8FEF-92C92EFD7DF7}">
      <dgm:prSet/>
      <dgm:spPr/>
      <dgm:t>
        <a:bodyPr/>
        <a:lstStyle/>
        <a:p>
          <a:endParaRPr lang="en-US"/>
        </a:p>
      </dgm:t>
    </dgm:pt>
    <dgm:pt modelId="{C5681B24-FAF7-423A-8746-C44CCBE294B5}">
      <dgm:prSet phldrT="[Text]"/>
      <dgm:spPr/>
      <dgm:t>
        <a:bodyPr/>
        <a:lstStyle/>
        <a:p>
          <a:r>
            <a:rPr lang="en-US" dirty="0" smtClean="0"/>
            <a:t>Martin Luther starts a movement for religious reform and challenges the authority of the Catholic Church</a:t>
          </a:r>
        </a:p>
        <a:p>
          <a:r>
            <a:rPr lang="en-US" dirty="0" smtClean="0"/>
            <a:t>King Henry VIII breaks ties with the Catholic Church and starts the Church of England, with the monarch as head of the Church.</a:t>
          </a:r>
          <a:endParaRPr lang="en-US" dirty="0"/>
        </a:p>
      </dgm:t>
    </dgm:pt>
    <dgm:pt modelId="{C956828D-2217-41A1-864B-CA1A036B5D24}" type="parTrans" cxnId="{2E9D53A6-500A-45AC-9A2A-6B8CD2034582}">
      <dgm:prSet/>
      <dgm:spPr/>
      <dgm:t>
        <a:bodyPr/>
        <a:lstStyle/>
        <a:p>
          <a:endParaRPr lang="en-US"/>
        </a:p>
      </dgm:t>
    </dgm:pt>
    <dgm:pt modelId="{EFEB3710-41FF-4E7C-84CF-670E1B2A8414}" type="sibTrans" cxnId="{2E9D53A6-500A-45AC-9A2A-6B8CD2034582}">
      <dgm:prSet/>
      <dgm:spPr/>
      <dgm:t>
        <a:bodyPr/>
        <a:lstStyle/>
        <a:p>
          <a:endParaRPr lang="en-US"/>
        </a:p>
      </dgm:t>
    </dgm:pt>
    <dgm:pt modelId="{044A0463-71CF-40C9-B907-9F173C3F2715}" type="pres">
      <dgm:prSet presAssocID="{146E2EFD-A072-4C11-8EFD-7312D87F607C}" presName="linearFlow" presStyleCnt="0">
        <dgm:presLayoutVars>
          <dgm:dir/>
          <dgm:resizeHandles val="exact"/>
        </dgm:presLayoutVars>
      </dgm:prSet>
      <dgm:spPr/>
    </dgm:pt>
    <dgm:pt modelId="{275D6B12-CDC3-47B7-943B-0CE709EAB9F9}" type="pres">
      <dgm:prSet presAssocID="{5C4EF675-C5A7-4482-B0CB-E055FEE358E8}" presName="composite" presStyleCnt="0"/>
      <dgm:spPr/>
    </dgm:pt>
    <dgm:pt modelId="{0440D13B-06C9-4BF4-8901-1D20AE001BEC}" type="pres">
      <dgm:prSet presAssocID="{5C4EF675-C5A7-4482-B0CB-E055FEE358E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14F778-7B17-4283-A545-E5A53D53B34C}" type="pres">
      <dgm:prSet presAssocID="{5C4EF675-C5A7-4482-B0CB-E055FEE358E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85610-8703-4746-9D0D-7C2268144AE6}" type="pres">
      <dgm:prSet presAssocID="{3CCCCBA7-6BAE-40EC-B36A-3902811411AE}" presName="spacing" presStyleCnt="0"/>
      <dgm:spPr/>
    </dgm:pt>
    <dgm:pt modelId="{0F240E40-1301-49A7-90FE-B467063B3016}" type="pres">
      <dgm:prSet presAssocID="{966E0405-451E-4578-8882-9309270D554D}" presName="composite" presStyleCnt="0"/>
      <dgm:spPr/>
    </dgm:pt>
    <dgm:pt modelId="{7618C856-5EE7-4D73-9D49-231ABE9F8548}" type="pres">
      <dgm:prSet presAssocID="{966E0405-451E-4578-8882-9309270D554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96205D-6274-4458-8EE3-74388D09891B}" type="pres">
      <dgm:prSet presAssocID="{966E0405-451E-4578-8882-9309270D554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07354-40FF-46FB-86EE-C5FBB74ECE72}" type="pres">
      <dgm:prSet presAssocID="{09633BBC-3FC7-4D0B-A0C5-ABCBF31A6822}" presName="spacing" presStyleCnt="0"/>
      <dgm:spPr/>
    </dgm:pt>
    <dgm:pt modelId="{400A85B2-1633-4D8A-B17B-7134EC22A72A}" type="pres">
      <dgm:prSet presAssocID="{C5681B24-FAF7-423A-8746-C44CCBE294B5}" presName="composite" presStyleCnt="0"/>
      <dgm:spPr/>
    </dgm:pt>
    <dgm:pt modelId="{CDFB1AC0-5B86-4E9E-B6ED-C21421C7FDBA}" type="pres">
      <dgm:prSet presAssocID="{C5681B24-FAF7-423A-8746-C44CCBE294B5}" presName="imgShp" presStyleLbl="fgImgPlace1" presStyleIdx="2" presStyleCnt="3" custScaleX="107481" custScaleY="1011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AB7AE9-E75F-48FD-A20F-48D38C4F0525}" type="pres">
      <dgm:prSet presAssocID="{C5681B24-FAF7-423A-8746-C44CCBE294B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36D17-3AB8-4D19-827D-CE68BE69E23E}" type="presOf" srcId="{C5681B24-FAF7-423A-8746-C44CCBE294B5}" destId="{FAAB7AE9-E75F-48FD-A20F-48D38C4F0525}" srcOrd="0" destOrd="0" presId="urn:microsoft.com/office/officeart/2005/8/layout/vList3"/>
    <dgm:cxn modelId="{2E9D53A6-500A-45AC-9A2A-6B8CD2034582}" srcId="{146E2EFD-A072-4C11-8EFD-7312D87F607C}" destId="{C5681B24-FAF7-423A-8746-C44CCBE294B5}" srcOrd="2" destOrd="0" parTransId="{C956828D-2217-41A1-864B-CA1A036B5D24}" sibTransId="{EFEB3710-41FF-4E7C-84CF-670E1B2A8414}"/>
    <dgm:cxn modelId="{C607BBAB-30B6-4E9C-8FEF-92C92EFD7DF7}" srcId="{146E2EFD-A072-4C11-8EFD-7312D87F607C}" destId="{966E0405-451E-4578-8882-9309270D554D}" srcOrd="1" destOrd="0" parTransId="{4AE33926-0EA4-4915-B463-2B1A2D9BE7A1}" sibTransId="{09633BBC-3FC7-4D0B-A0C5-ABCBF31A6822}"/>
    <dgm:cxn modelId="{2DF2D1CC-84C5-4FD1-A80D-97DD2251D62C}" type="presOf" srcId="{966E0405-451E-4578-8882-9309270D554D}" destId="{3696205D-6274-4458-8EE3-74388D09891B}" srcOrd="0" destOrd="0" presId="urn:microsoft.com/office/officeart/2005/8/layout/vList3"/>
    <dgm:cxn modelId="{E5F788DD-2EFB-47E7-B280-758633B6F0DF}" srcId="{146E2EFD-A072-4C11-8EFD-7312D87F607C}" destId="{5C4EF675-C5A7-4482-B0CB-E055FEE358E8}" srcOrd="0" destOrd="0" parTransId="{E9CD674B-7DB1-4771-BFA5-B9D76272DCC0}" sibTransId="{3CCCCBA7-6BAE-40EC-B36A-3902811411AE}"/>
    <dgm:cxn modelId="{CFB1D898-7624-4B0E-8308-FB1882E39E0D}" type="presOf" srcId="{146E2EFD-A072-4C11-8EFD-7312D87F607C}" destId="{044A0463-71CF-40C9-B907-9F173C3F2715}" srcOrd="0" destOrd="0" presId="urn:microsoft.com/office/officeart/2005/8/layout/vList3"/>
    <dgm:cxn modelId="{15E3C395-32B3-4389-BD8C-47A024748941}" type="presOf" srcId="{5C4EF675-C5A7-4482-B0CB-E055FEE358E8}" destId="{DE14F778-7B17-4283-A545-E5A53D53B34C}" srcOrd="0" destOrd="0" presId="urn:microsoft.com/office/officeart/2005/8/layout/vList3"/>
    <dgm:cxn modelId="{36564F97-013C-4F45-8958-1A637C230695}" type="presParOf" srcId="{044A0463-71CF-40C9-B907-9F173C3F2715}" destId="{275D6B12-CDC3-47B7-943B-0CE709EAB9F9}" srcOrd="0" destOrd="0" presId="urn:microsoft.com/office/officeart/2005/8/layout/vList3"/>
    <dgm:cxn modelId="{6DB3A574-4372-4140-AC83-B17CF2A89897}" type="presParOf" srcId="{275D6B12-CDC3-47B7-943B-0CE709EAB9F9}" destId="{0440D13B-06C9-4BF4-8901-1D20AE001BEC}" srcOrd="0" destOrd="0" presId="urn:microsoft.com/office/officeart/2005/8/layout/vList3"/>
    <dgm:cxn modelId="{985CF271-AFDF-45FC-911D-D37B29E9FE30}" type="presParOf" srcId="{275D6B12-CDC3-47B7-943B-0CE709EAB9F9}" destId="{DE14F778-7B17-4283-A545-E5A53D53B34C}" srcOrd="1" destOrd="0" presId="urn:microsoft.com/office/officeart/2005/8/layout/vList3"/>
    <dgm:cxn modelId="{117EECA3-0FC3-4312-A2CA-9168E5E3DA9E}" type="presParOf" srcId="{044A0463-71CF-40C9-B907-9F173C3F2715}" destId="{EC885610-8703-4746-9D0D-7C2268144AE6}" srcOrd="1" destOrd="0" presId="urn:microsoft.com/office/officeart/2005/8/layout/vList3"/>
    <dgm:cxn modelId="{6DBFDAEE-D27F-488F-A040-A4B26BAF140D}" type="presParOf" srcId="{044A0463-71CF-40C9-B907-9F173C3F2715}" destId="{0F240E40-1301-49A7-90FE-B467063B3016}" srcOrd="2" destOrd="0" presId="urn:microsoft.com/office/officeart/2005/8/layout/vList3"/>
    <dgm:cxn modelId="{4E149EC5-2724-4942-A01A-17CE7CCA517A}" type="presParOf" srcId="{0F240E40-1301-49A7-90FE-B467063B3016}" destId="{7618C856-5EE7-4D73-9D49-231ABE9F8548}" srcOrd="0" destOrd="0" presId="urn:microsoft.com/office/officeart/2005/8/layout/vList3"/>
    <dgm:cxn modelId="{4F88FDDC-E662-41B4-A967-875CF43B9B7B}" type="presParOf" srcId="{0F240E40-1301-49A7-90FE-B467063B3016}" destId="{3696205D-6274-4458-8EE3-74388D09891B}" srcOrd="1" destOrd="0" presId="urn:microsoft.com/office/officeart/2005/8/layout/vList3"/>
    <dgm:cxn modelId="{3ABB64D9-4262-47B9-90EB-B83FEB04535F}" type="presParOf" srcId="{044A0463-71CF-40C9-B907-9F173C3F2715}" destId="{1EC07354-40FF-46FB-86EE-C5FBB74ECE72}" srcOrd="3" destOrd="0" presId="urn:microsoft.com/office/officeart/2005/8/layout/vList3"/>
    <dgm:cxn modelId="{6EB06FAB-B06D-49D3-B783-1BE82C8E665F}" type="presParOf" srcId="{044A0463-71CF-40C9-B907-9F173C3F2715}" destId="{400A85B2-1633-4D8A-B17B-7134EC22A72A}" srcOrd="4" destOrd="0" presId="urn:microsoft.com/office/officeart/2005/8/layout/vList3"/>
    <dgm:cxn modelId="{1E4D27BA-4E22-4DEE-8E42-C7056154427F}" type="presParOf" srcId="{400A85B2-1633-4D8A-B17B-7134EC22A72A}" destId="{CDFB1AC0-5B86-4E9E-B6ED-C21421C7FDBA}" srcOrd="0" destOrd="0" presId="urn:microsoft.com/office/officeart/2005/8/layout/vList3"/>
    <dgm:cxn modelId="{787F0ABC-7526-4F8E-9523-D21C8074E20A}" type="presParOf" srcId="{400A85B2-1633-4D8A-B17B-7134EC22A72A}" destId="{FAAB7AE9-E75F-48FD-A20F-48D38C4F05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4F778-7B17-4283-A545-E5A53D53B34C}">
      <dsp:nvSpPr>
        <dsp:cNvPr id="0" name=""/>
        <dsp:cNvSpPr/>
      </dsp:nvSpPr>
      <dsp:spPr>
        <a:xfrm rot="10800000">
          <a:off x="1668889" y="102"/>
          <a:ext cx="4928992" cy="17095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8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period of intellectual and artistic creativity begins in Italy around the 1300s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Artists and writers revive techniques, styles, and subjects from classical Greece and Rome and celebrate human achievements (humanism)</a:t>
          </a:r>
          <a:endParaRPr lang="en-US" sz="1600" kern="1200" dirty="0"/>
        </a:p>
      </dsp:txBody>
      <dsp:txXfrm rot="10800000">
        <a:off x="2096265" y="102"/>
        <a:ext cx="4501616" cy="1709505"/>
      </dsp:txXfrm>
    </dsp:sp>
    <dsp:sp modelId="{0440D13B-06C9-4BF4-8901-1D20AE001BEC}">
      <dsp:nvSpPr>
        <dsp:cNvPr id="0" name=""/>
        <dsp:cNvSpPr/>
      </dsp:nvSpPr>
      <dsp:spPr>
        <a:xfrm>
          <a:off x="814136" y="102"/>
          <a:ext cx="1709505" cy="17095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6205D-6274-4458-8EE3-74388D09891B}">
      <dsp:nvSpPr>
        <dsp:cNvPr id="0" name=""/>
        <dsp:cNvSpPr/>
      </dsp:nvSpPr>
      <dsp:spPr>
        <a:xfrm rot="10800000">
          <a:off x="1668889" y="2219907"/>
          <a:ext cx="4928992" cy="17095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8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Renaissance ideas spread to Northern Europe, where German and Flemish artists create distinctive works of art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Thousands of books and pamphlets created on printing presses spread political, social, and artistic ideas</a:t>
          </a:r>
          <a:endParaRPr lang="en-US" sz="1600" kern="1200" dirty="0"/>
        </a:p>
      </dsp:txBody>
      <dsp:txXfrm rot="10800000">
        <a:off x="2096265" y="2219907"/>
        <a:ext cx="4501616" cy="1709505"/>
      </dsp:txXfrm>
    </dsp:sp>
    <dsp:sp modelId="{7618C856-5EE7-4D73-9D49-231ABE9F8548}">
      <dsp:nvSpPr>
        <dsp:cNvPr id="0" name=""/>
        <dsp:cNvSpPr/>
      </dsp:nvSpPr>
      <dsp:spPr>
        <a:xfrm>
          <a:off x="814136" y="2219907"/>
          <a:ext cx="1709505" cy="17095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B7AE9-E75F-48FD-A20F-48D38C4F0525}">
      <dsp:nvSpPr>
        <dsp:cNvPr id="0" name=""/>
        <dsp:cNvSpPr/>
      </dsp:nvSpPr>
      <dsp:spPr>
        <a:xfrm rot="10800000">
          <a:off x="1700861" y="4449807"/>
          <a:ext cx="4928992" cy="17095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8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Martin Luther starts a movement for religious reform and challenges the authority of the Catholic Church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King Henry VIII breaks ties with the Catholic Church and starts the Church of England, with the monarch as head of the Church.</a:t>
          </a:r>
          <a:endParaRPr lang="en-US" sz="1600" kern="1200" dirty="0"/>
        </a:p>
      </dsp:txBody>
      <dsp:txXfrm rot="10800000">
        <a:off x="2128237" y="4449807"/>
        <a:ext cx="4501616" cy="1709505"/>
      </dsp:txXfrm>
    </dsp:sp>
    <dsp:sp modelId="{CDFB1AC0-5B86-4E9E-B6ED-C21421C7FDBA}">
      <dsp:nvSpPr>
        <dsp:cNvPr id="0" name=""/>
        <dsp:cNvSpPr/>
      </dsp:nvSpPr>
      <dsp:spPr>
        <a:xfrm>
          <a:off x="782164" y="4439713"/>
          <a:ext cx="1837393" cy="17296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67AD-48EB-403C-93B7-E969E33A9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2AA-6278-4C9E-B55B-4DC2505CF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						         </a:t>
            </a:r>
            <a:r>
              <a:rPr lang="en-US" dirty="0" smtClean="0"/>
              <a:t>2-10-20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101" y="1962729"/>
            <a:ext cx="2515103" cy="34763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Compare the two Renaissance-era self-portraits and answer the following questions on your </a:t>
            </a:r>
            <a:r>
              <a:rPr lang="en-US" dirty="0" err="1" smtClean="0"/>
              <a:t>bellwork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ways are the paintings similar?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ways are the paintings different?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like one better than the other? Explain.</a:t>
            </a:r>
            <a:endParaRPr lang="en-US" dirty="0"/>
          </a:p>
        </p:txBody>
      </p:sp>
      <p:pic>
        <p:nvPicPr>
          <p:cNvPr id="1026" name="Picture 2" descr="Image result for renaissance artist self portra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29" y="1962729"/>
            <a:ext cx="3003728" cy="34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8" y="-204984"/>
            <a:ext cx="10515600" cy="1325563"/>
          </a:xfrm>
        </p:spPr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							  </a:t>
            </a:r>
            <a:r>
              <a:rPr lang="en-US" dirty="0" smtClean="0"/>
              <a:t>2-11-20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2474928"/>
              </p:ext>
            </p:extLst>
          </p:nvPr>
        </p:nvGraphicFramePr>
        <p:xfrm>
          <a:off x="-548640" y="688490"/>
          <a:ext cx="7412019" cy="616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715" y="1476768"/>
            <a:ext cx="5183188" cy="823912"/>
          </a:xfrm>
        </p:spPr>
        <p:txBody>
          <a:bodyPr/>
          <a:lstStyle/>
          <a:p>
            <a:r>
              <a:rPr lang="en-US" dirty="0" smtClean="0"/>
              <a:t>Answer the following questions on your </a:t>
            </a:r>
            <a:r>
              <a:rPr lang="en-US" dirty="0" err="1" smtClean="0"/>
              <a:t>bellwork</a:t>
            </a:r>
            <a:r>
              <a:rPr lang="en-US" dirty="0" smtClean="0"/>
              <a:t> form: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715" y="1887268"/>
            <a:ext cx="5661212" cy="47717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Renaissance?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ideas and achievements of the Renaissance spread widely and quickly?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would ideas about humanism possibly lead to challenges to the authority of the Catholic Church? </a:t>
            </a:r>
            <a:r>
              <a:rPr lang="en-US" smtClean="0"/>
              <a:t>Explain.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772775" cy="1658198"/>
          </a:xfrm>
        </p:spPr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				    </a:t>
            </a:r>
            <a:r>
              <a:rPr lang="en-US" dirty="0" smtClean="0"/>
              <a:t>                     2-12-20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39198"/>
            <a:ext cx="9677400" cy="42092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Read pages 486-487 on “City Life in Renaissance Europe” and complete the following on your </a:t>
            </a:r>
            <a:r>
              <a:rPr lang="en-US" sz="3200" dirty="0" err="1" smtClean="0">
                <a:solidFill>
                  <a:schemeClr val="tx1"/>
                </a:solidFill>
              </a:rPr>
              <a:t>bellwork</a:t>
            </a:r>
            <a:r>
              <a:rPr lang="en-US" sz="3200" dirty="0" smtClean="0">
                <a:solidFill>
                  <a:schemeClr val="tx1"/>
                </a:solidFill>
              </a:rPr>
              <a:t> form: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1. What were some of the problems with city life, especially for the poor of London, during this time?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2. What were some of the similarities between city life in the Renaissance and today?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                                                   2-13-20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5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Read the three paragraphs on page 314 and answer the following questions in your three-ring binders using </a:t>
            </a:r>
            <a:r>
              <a:rPr lang="en-US" u="sng" dirty="0" smtClean="0"/>
              <a:t>complete sentences</a:t>
            </a:r>
            <a:r>
              <a:rPr lang="en-US" dirty="0" smtClean="0"/>
              <a:t>:</a:t>
            </a:r>
          </a:p>
          <a:p>
            <a:pPr lvl="1"/>
            <a:r>
              <a:rPr lang="en-US" sz="2800" dirty="0" smtClean="0"/>
              <a:t>Who is this reading selection about?</a:t>
            </a:r>
          </a:p>
          <a:p>
            <a:pPr lvl="1"/>
            <a:r>
              <a:rPr lang="en-US" sz="2800" dirty="0" smtClean="0"/>
              <a:t>Why is she famous?</a:t>
            </a:r>
          </a:p>
          <a:p>
            <a:pPr lvl="1"/>
            <a:r>
              <a:rPr lang="en-US" sz="2800" dirty="0" smtClean="0"/>
              <a:t>What is an Inquisition?</a:t>
            </a:r>
          </a:p>
          <a:p>
            <a:pPr lvl="1"/>
            <a:r>
              <a:rPr lang="en-US" sz="2800" dirty="0" smtClean="0"/>
              <a:t>What is a heretic?</a:t>
            </a:r>
          </a:p>
          <a:p>
            <a:pPr lvl="1"/>
            <a:endParaRPr lang="en-US" sz="2800" dirty="0"/>
          </a:p>
        </p:txBody>
      </p:sp>
      <p:pic>
        <p:nvPicPr>
          <p:cNvPr id="4" name="Picture 3" descr="joan of ar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82" y="3016251"/>
            <a:ext cx="2190718" cy="331373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305</Words>
  <Application>Microsoft Office PowerPoint</Application>
  <PresentationFormat>Widescreen</PresentationFormat>
  <Paragraphs>28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Bellwork               2-10-20</vt:lpstr>
      <vt:lpstr>Bellwork         2-11-20</vt:lpstr>
      <vt:lpstr>Bellwork                             2-12-20</vt:lpstr>
      <vt:lpstr>Bellwork                                                    2-13-20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           2-11-20</dc:title>
  <dc:creator>Ventura, Susanna</dc:creator>
  <cp:lastModifiedBy>Ventura, Susanna</cp:lastModifiedBy>
  <cp:revision>4</cp:revision>
  <dcterms:created xsi:type="dcterms:W3CDTF">2020-02-10T22:29:17Z</dcterms:created>
  <dcterms:modified xsi:type="dcterms:W3CDTF">2020-02-12T20:06:41Z</dcterms:modified>
</cp:coreProperties>
</file>